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5"/>
    <p:restoredTop sz="9288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2021/4/10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EA122FC-ABC7-C94A-A7E5-AB02AA277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9757"/>
            <a:ext cx="9144000" cy="3438486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IEET</a:t>
            </a:r>
            <a:r>
              <a:rPr lang="zh-TW" altLang="en-US" dirty="0"/>
              <a:t>優良教師</a:t>
            </a:r>
            <a:br>
              <a:rPr lang="en-US" altLang="zh-TW" dirty="0"/>
            </a:br>
            <a:r>
              <a:rPr lang="zh-TW" altLang="en-US" dirty="0"/>
              <a:t>中正大學，羅習五副教授</a:t>
            </a:r>
          </a:p>
        </p:txBody>
      </p:sp>
    </p:spTree>
    <p:extLst>
      <p:ext uri="{BB962C8B-B14F-4D97-AF65-F5344CB8AC3E}">
        <p14:creationId xmlns:p14="http://schemas.microsoft.com/office/powerpoint/2010/main" val="317481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3C467-DCF8-E044-8510-8E3E01D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重要的調查結果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C6358E-9F23-984D-87F6-A3E808FA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6" y="2306002"/>
            <a:ext cx="10648447" cy="31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6FAF1-5C04-7C41-8DD0-85E8220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非量化的結果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1799A-5207-8449-94E2-58C2BB6A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大部分學生抱怨學生的排名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非四大（台清交成）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地理偏僻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將希望寄託於未來的努力，而非現階段去努力</a:t>
            </a:r>
          </a:p>
        </p:txBody>
      </p:sp>
    </p:spTree>
    <p:extLst>
      <p:ext uri="{BB962C8B-B14F-4D97-AF65-F5344CB8AC3E}">
        <p14:creationId xmlns:p14="http://schemas.microsoft.com/office/powerpoint/2010/main" val="290362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8CA6E-650E-0E44-A874-E1CE4DA8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業界問卷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F6FDFF6-EEA8-6749-AB02-643539948B1C}"/>
              </a:ext>
            </a:extLst>
          </p:cNvPr>
          <p:cNvGrpSpPr/>
          <p:nvPr/>
        </p:nvGrpSpPr>
        <p:grpSpPr>
          <a:xfrm>
            <a:off x="740575" y="2212953"/>
            <a:ext cx="10710849" cy="3283406"/>
            <a:chOff x="642951" y="2179500"/>
            <a:chExt cx="10710849" cy="328340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7082ECC-CE34-284D-81C6-8EB6922A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51" y="2179500"/>
              <a:ext cx="5240403" cy="328340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CF82545-788D-3E46-A650-6824620D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8691" y="2179500"/>
              <a:ext cx="4925109" cy="3283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03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B605B-8345-E74D-B0AF-B9AB57B1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業界問卷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ABBED30-179C-4943-A358-55CD624CAFEB}"/>
              </a:ext>
            </a:extLst>
          </p:cNvPr>
          <p:cNvGrpSpPr/>
          <p:nvPr/>
        </p:nvGrpSpPr>
        <p:grpSpPr>
          <a:xfrm>
            <a:off x="644516" y="2095965"/>
            <a:ext cx="10902967" cy="3296201"/>
            <a:chOff x="1070827" y="1861789"/>
            <a:chExt cx="10902967" cy="329620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59AD81E-0643-774C-8823-7297C755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0827" y="1861789"/>
              <a:ext cx="4906227" cy="329620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3802EB-94A7-954B-9D47-37FB2A70C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5585" y="1861789"/>
              <a:ext cx="5478209" cy="329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84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D740D-E025-A747-86AB-24183658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今天的內容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79D22-A8E4-3A45-9AB4-B30A41C0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/>
              <a:t>課程與學生學習成果導向的教學設計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學生反饋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自我評估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課程改善與教學成果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36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CE8F5-BD18-9C4B-B38A-8C7CB57B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課程與學生學習成果導向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>
                <a:solidFill>
                  <a:srgbClr val="FF0000"/>
                </a:solidFill>
              </a:rPr>
              <a:t>教學設計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35E1DB-279A-5243-8D1C-A49D16C7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所有課程提供大量的投影片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近三年來，使用全部自行製作的教材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教材的深度獲得業界肯定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鴻海、廣達、仁寶的部分部門使用我製作的</a:t>
            </a:r>
            <a:r>
              <a:rPr kumimoji="1" lang="en-US" altLang="zh-TW" dirty="0"/>
              <a:t>『</a:t>
            </a:r>
            <a:r>
              <a:rPr kumimoji="1" lang="zh-TW" altLang="en-US" dirty="0"/>
              <a:t>作業系統概論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，做為員工訓練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這讓學生</a:t>
            </a:r>
            <a:r>
              <a:rPr kumimoji="1" lang="en-US" altLang="zh-TW" dirty="0"/>
              <a:t>『</a:t>
            </a:r>
            <a:r>
              <a:rPr kumimoji="1" lang="zh-TW" altLang="en-US" dirty="0"/>
              <a:t>更加相信</a:t>
            </a:r>
            <a:r>
              <a:rPr kumimoji="1" lang="en-US" altLang="zh-TW" dirty="0"/>
              <a:t>』</a:t>
            </a:r>
            <a:r>
              <a:rPr kumimoji="1" lang="zh-TW" altLang="en-US" dirty="0"/>
              <a:t>學校課程與業界的需求是同等級的</a:t>
            </a:r>
            <a:endParaRPr kumimoji="1" lang="en-US" altLang="zh-TW" dirty="0"/>
          </a:p>
          <a:p>
            <a:r>
              <a:rPr kumimoji="1" lang="zh-TW" altLang="en-US" dirty="0"/>
              <a:t>提供大量的作業，每個作業都是有意義的題目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系統程式設計是資工系第一門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工程類</a:t>
            </a:r>
            <a:r>
              <a:rPr kumimoji="1" lang="en-US" altLang="zh-TW" dirty="0"/>
              <a:t>』</a:t>
            </a:r>
            <a:r>
              <a:rPr kumimoji="1" lang="zh-TW" altLang="en-US" dirty="0"/>
              <a:t>課程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透過作業讓學生了解上課所教授的技術，與實際上的</a:t>
            </a:r>
            <a:r>
              <a:rPr kumimoji="1" lang="en-US" altLang="zh-TW" dirty="0"/>
              <a:t>『</a:t>
            </a:r>
            <a:r>
              <a:rPr kumimoji="1" lang="zh-TW" altLang="en-US" dirty="0"/>
              <a:t>應用情境</a:t>
            </a:r>
            <a:r>
              <a:rPr kumimoji="1" lang="en-US" altLang="zh-TW" dirty="0"/>
              <a:t>』</a:t>
            </a:r>
          </a:p>
          <a:p>
            <a:pPr lvl="1"/>
            <a:r>
              <a:rPr kumimoji="1" lang="zh-TW" altLang="en-US" dirty="0"/>
              <a:t>以作業的形式讓學生動手，比上課直接講解</a:t>
            </a:r>
            <a:r>
              <a:rPr kumimoji="1" lang="en-US" altLang="zh-TW" dirty="0"/>
              <a:t>『</a:t>
            </a:r>
            <a:r>
              <a:rPr kumimoji="1" lang="zh-TW" altLang="en-US" dirty="0"/>
              <a:t>應用情境</a:t>
            </a:r>
            <a:r>
              <a:rPr kumimoji="1" lang="en-US" altLang="zh-TW" dirty="0"/>
              <a:t>』</a:t>
            </a:r>
            <a:r>
              <a:rPr kumimoji="1" lang="zh-TW" altLang="en-US" dirty="0"/>
              <a:t>更令人印象深刻</a:t>
            </a:r>
          </a:p>
        </p:txBody>
      </p:sp>
    </p:spTree>
    <p:extLst>
      <p:ext uri="{BB962C8B-B14F-4D97-AF65-F5344CB8AC3E}">
        <p14:creationId xmlns:p14="http://schemas.microsoft.com/office/powerpoint/2010/main" val="386461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0E744-0888-BA4C-B064-AD5ED9A8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課程與學生學習成果導向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>
                <a:solidFill>
                  <a:srgbClr val="FF0000"/>
                </a:solidFill>
              </a:rPr>
              <a:t>教學設計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80263A-47FB-7F41-8E4A-12F54169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利用上機考，讓學生思考</a:t>
            </a:r>
            <a:r>
              <a:rPr kumimoji="1" lang="en-US" altLang="zh-TW" dirty="0"/>
              <a:t>『</a:t>
            </a:r>
            <a:r>
              <a:rPr kumimoji="1" lang="zh-TW" altLang="en-US" dirty="0"/>
              <a:t>上課未曾教授</a:t>
            </a:r>
            <a:r>
              <a:rPr kumimoji="1" lang="en-US" altLang="zh-TW" dirty="0"/>
              <a:t>』</a:t>
            </a:r>
            <a:r>
              <a:rPr kumimoji="1" lang="zh-TW" altLang="en-US" dirty="0"/>
              <a:t>的使用情境及設計方式</a:t>
            </a:r>
            <a:endParaRPr kumimoji="1" lang="en-US" altLang="zh-TW" dirty="0"/>
          </a:p>
          <a:p>
            <a:r>
              <a:rPr kumimoji="1" lang="zh-TW" altLang="en-US" dirty="0"/>
              <a:t>上機考共六個小時，不准使用電子商品，可以在走廊與其他同學討論，但不准做筆記，反應非常的好</a:t>
            </a:r>
            <a:endParaRPr kumimoji="1" lang="en-US" altLang="zh-TW" dirty="0"/>
          </a:p>
          <a:p>
            <a:r>
              <a:rPr kumimoji="1" lang="zh-TW" altLang="en-US" dirty="0"/>
              <a:t>以上學期的</a:t>
            </a:r>
            <a:r>
              <a:rPr kumimoji="1" lang="en-US" altLang="zh-TW" dirty="0"/>
              <a:t>『</a:t>
            </a:r>
            <a:r>
              <a:rPr kumimoji="1" lang="zh-TW" altLang="en-US" dirty="0"/>
              <a:t>作業系統概論</a:t>
            </a:r>
            <a:r>
              <a:rPr kumimoji="1" lang="en-US" altLang="zh-TW" dirty="0"/>
              <a:t>』</a:t>
            </a:r>
            <a:r>
              <a:rPr kumimoji="1" lang="zh-TW" altLang="en-US" dirty="0"/>
              <a:t>而言，期末考考題是</a:t>
            </a:r>
            <a:r>
              <a:rPr kumimoji="1" lang="en-US" altLang="zh-TW" dirty="0"/>
              <a:t>『</a:t>
            </a:r>
            <a:r>
              <a:rPr kumimoji="1" lang="zh-TW" altLang="en-US" dirty="0"/>
              <a:t>虛擬記憶體系統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，我並未帶著學生追蹤該段程式碼，但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在考卷上做了提示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學生可以到走廊互相討論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由於必須繳交所追蹤到的流程，並解釋原理，而走廊討論又不准做筆記，因此學生一定要</a:t>
            </a:r>
            <a:r>
              <a:rPr kumimoji="1" lang="en-US" altLang="zh-TW" dirty="0"/>
              <a:t>『</a:t>
            </a:r>
            <a:r>
              <a:rPr kumimoji="1" lang="zh-TW" altLang="en-US" b="1" dirty="0"/>
              <a:t>領會討論過程中的概念</a:t>
            </a:r>
            <a:r>
              <a:rPr kumimoji="1" lang="en-US" altLang="zh-TW" dirty="0"/>
              <a:t>』</a:t>
            </a:r>
            <a:r>
              <a:rPr kumimoji="1" lang="zh-TW" altLang="en-US" dirty="0"/>
              <a:t>才能完成上機考考題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169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D740D-E025-A747-86AB-24183658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學生反饋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79D22-A8E4-3A45-9AB4-B30A41C0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TW" altLang="en-US" dirty="0"/>
              <a:t>問卷調查已經做了約</a:t>
            </a:r>
            <a:r>
              <a:rPr kumimoji="1" lang="en-US" altLang="zh-TW" dirty="0"/>
              <a:t>13</a:t>
            </a:r>
            <a:r>
              <a:rPr kumimoji="1" lang="zh-TW" altLang="en-US" dirty="0"/>
              <a:t>年以上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2018~2021/4/10</a:t>
            </a:r>
            <a:r>
              <a:rPr kumimoji="1" lang="zh-TW" altLang="en-US" dirty="0"/>
              <a:t>，三年間共做了</a:t>
            </a:r>
            <a:r>
              <a:rPr kumimoji="1" lang="en-US" altLang="zh-TW" dirty="0"/>
              <a:t>『18』</a:t>
            </a:r>
            <a:r>
              <a:rPr kumimoji="1" lang="zh-TW" altLang="en-US" dirty="0"/>
              <a:t>次</a:t>
            </a:r>
            <a:r>
              <a:rPr kumimoji="1" lang="en-US" altLang="zh-TW" dirty="0"/>
              <a:t>google form</a:t>
            </a:r>
            <a:r>
              <a:rPr kumimoji="1" lang="zh-TW" altLang="en-US" dirty="0"/>
              <a:t>問卷調查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zh-TW" altLang="en-US" dirty="0"/>
              <a:t>調查的內容必定有「優點」、「缺點」及「其他」，其中優缺點部分一定要填寫</a:t>
            </a:r>
            <a:r>
              <a:rPr kumimoji="1" lang="en-US" altLang="zh-TW" dirty="0"/>
              <a:t>20</a:t>
            </a:r>
            <a:r>
              <a:rPr kumimoji="1" lang="zh-TW" altLang="en-US" dirty="0"/>
              <a:t>字左右</a:t>
            </a:r>
          </a:p>
        </p:txBody>
      </p:sp>
    </p:spTree>
    <p:extLst>
      <p:ext uri="{BB962C8B-B14F-4D97-AF65-F5344CB8AC3E}">
        <p14:creationId xmlns:p14="http://schemas.microsoft.com/office/powerpoint/2010/main" val="4713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5FFEF-63C0-8C4D-85CF-C6277486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2020</a:t>
            </a:r>
            <a:r>
              <a:rPr kumimoji="1" lang="zh-TW" altLang="en-US" dirty="0"/>
              <a:t>的重要的問卷調查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D68F4E-C2FC-C648-944B-5041D415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2020</a:t>
            </a:r>
            <a:r>
              <a:rPr kumimoji="1" lang="zh-TW" altLang="en-US" dirty="0"/>
              <a:t>年的「作業系統概論」課程中，不曉得什麼原因，學生普遍比較沮喪、自我認同較低，因此做了問卷</a:t>
            </a:r>
            <a:endParaRPr kumimoji="1" lang="en-US" altLang="zh-TW" dirty="0"/>
          </a:p>
          <a:p>
            <a:r>
              <a:rPr kumimoji="1" lang="zh-TW" altLang="en-US" dirty="0"/>
              <a:t>主要的問題有：</a:t>
            </a:r>
            <a:endParaRPr kumimoji="1" lang="en-US" altLang="zh-TW" dirty="0"/>
          </a:p>
          <a:p>
            <a:pPr lvl="1"/>
            <a:r>
              <a:rPr lang="zh-TW" altLang="en-US" dirty="0"/>
              <a:t>進入中正資工以後，哪方面是你覺得🍎🍎最值得🍎🍎的</a:t>
            </a:r>
            <a:endParaRPr lang="en-US" altLang="zh-TW" dirty="0"/>
          </a:p>
          <a:p>
            <a:pPr lvl="1"/>
            <a:r>
              <a:rPr lang="zh-TW" altLang="en-US" dirty="0"/>
              <a:t>請選擇你覺得中正資工最需要🍏🍏改善🍏🍏的項目（建議</a:t>
            </a:r>
            <a:r>
              <a:rPr lang="en-US" altLang="zh-TW" dirty="0"/>
              <a:t>1~3</a:t>
            </a:r>
            <a:r>
              <a:rPr lang="zh-TW" altLang="en-US" dirty="0"/>
              <a:t>項）</a:t>
            </a:r>
            <a:endParaRPr lang="en-US" altLang="zh-TW" dirty="0"/>
          </a:p>
          <a:p>
            <a:pPr lvl="1"/>
            <a:r>
              <a:rPr lang="zh-TW" altLang="en-US" dirty="0"/>
              <a:t>與其他學校相比，截至目前為止</a:t>
            </a:r>
            <a:r>
              <a:rPr lang="zh-TW" altLang="en-US" dirty="0">
                <a:solidFill>
                  <a:srgbClr val="FF0000"/>
                </a:solidFill>
              </a:rPr>
              <a:t>哪些是你最驕傲的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如果你是公司老闆，那麼</a:t>
            </a:r>
            <a:r>
              <a:rPr lang="zh-TW" altLang="en-US" dirty="0">
                <a:solidFill>
                  <a:srgbClr val="FF0000"/>
                </a:solidFill>
              </a:rPr>
              <a:t>你願意花多少錢聘用一個能力與自己一模一樣的人</a:t>
            </a:r>
            <a:r>
              <a:rPr lang="zh-TW" altLang="en-US" dirty="0"/>
              <a:t>？</a:t>
            </a:r>
            <a:endParaRPr lang="en-US" altLang="zh-TW" dirty="0"/>
          </a:p>
          <a:p>
            <a:pPr lvl="1"/>
            <a:r>
              <a:rPr lang="zh-TW" altLang="en-US" dirty="0"/>
              <a:t>請用一些字來描述你的</a:t>
            </a:r>
            <a:r>
              <a:rPr lang="zh-TW" altLang="en-US" dirty="0">
                <a:solidFill>
                  <a:srgbClr val="FF0000"/>
                </a:solidFill>
              </a:rPr>
              <a:t>專業能力或職場上的競爭力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2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52CCC-818D-AD49-A459-0F5B74BE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針對學生問卷的回應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進行業界問卷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7D88D-F67B-D743-9AF8-FE5B2C02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根據學生的書面（非選項）意見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學生將希望放在「研究所考上四大」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寄希望於「考上四大」後會好好努力，而非現在的努力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透過業界的問卷比老師的說明要來得有說服力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徵才並不會限於四大，而是在專業能力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研究所的主要價值並非只在研究所才能得到</a:t>
            </a:r>
          </a:p>
        </p:txBody>
      </p:sp>
    </p:spTree>
    <p:extLst>
      <p:ext uri="{BB962C8B-B14F-4D97-AF65-F5344CB8AC3E}">
        <p14:creationId xmlns:p14="http://schemas.microsoft.com/office/powerpoint/2010/main" val="1605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80901DF-B09E-414B-AD8A-A01A8A35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2E4C2A-D446-D842-B07C-9BE4AEFFD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75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7A2E8-6208-C246-B746-0E824556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重要的調查結果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99F6D1-751B-7347-9C6E-C1C04957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5" y="2178514"/>
            <a:ext cx="10585090" cy="317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5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8650</TotalTime>
  <Words>619</Words>
  <Application>Microsoft Macintosh PowerPoint</Application>
  <PresentationFormat>寬螢幕</PresentationFormat>
  <Paragraphs>52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Microsoft YaHei</vt:lpstr>
      <vt:lpstr>Microsoft YaHei Light</vt:lpstr>
      <vt:lpstr>Arial</vt:lpstr>
      <vt:lpstr>Office 佈景主題</vt:lpstr>
      <vt:lpstr>IEET優良教師 中正大學，羅習五副教授</vt:lpstr>
      <vt:lpstr>今天的內容</vt:lpstr>
      <vt:lpstr>課程與學生學習成果導向  教學設計</vt:lpstr>
      <vt:lpstr>課程與學生學習成果導向  教學設計</vt:lpstr>
      <vt:lpstr>學生反饋</vt:lpstr>
      <vt:lpstr>2020的重要的問卷調查</vt:lpstr>
      <vt:lpstr>針對學生問卷的回應  進行業界問卷</vt:lpstr>
      <vt:lpstr>附件</vt:lpstr>
      <vt:lpstr>重要的調查結果</vt:lpstr>
      <vt:lpstr>重要的調查結果</vt:lpstr>
      <vt:lpstr>非量化的結果</vt:lpstr>
      <vt:lpstr>業界問卷</vt:lpstr>
      <vt:lpstr>業界問卷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25</cp:revision>
  <cp:lastPrinted>2019-08-06T08:12:46Z</cp:lastPrinted>
  <dcterms:created xsi:type="dcterms:W3CDTF">2019-01-31T14:35:51Z</dcterms:created>
  <dcterms:modified xsi:type="dcterms:W3CDTF">2021-04-10T05:53:42Z</dcterms:modified>
</cp:coreProperties>
</file>